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4" r:id="rId4"/>
    <p:sldId id="258" r:id="rId5"/>
    <p:sldId id="265" r:id="rId6"/>
    <p:sldId id="257" r:id="rId7"/>
    <p:sldId id="260" r:id="rId8"/>
    <p:sldId id="267" r:id="rId9"/>
    <p:sldId id="261" r:id="rId10"/>
    <p:sldId id="266" r:id="rId11"/>
    <p:sldId id="262" r:id="rId12"/>
    <p:sldId id="263" r:id="rId13"/>
    <p:sldId id="268" r:id="rId14"/>
    <p:sldId id="269" r:id="rId15"/>
    <p:sldId id="270" r:id="rId16"/>
    <p:sldId id="271" r:id="rId17"/>
    <p:sldId id="273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9" autoAdjust="0"/>
    <p:restoredTop sz="94684" autoAdjust="0"/>
  </p:normalViewPr>
  <p:slideViewPr>
    <p:cSldViewPr>
      <p:cViewPr varScale="1">
        <p:scale>
          <a:sx n="68" d="100"/>
          <a:sy n="68" d="100"/>
        </p:scale>
        <p:origin x="-69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net-kontrol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kydns.ru/premium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spersky.ru/safe-kid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oogle.ru/safetycenter/families/start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tensys.com/ru/products/kindergate-parental-control/overview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gl.net.ru/files/infosafety/pismo_161.pdf" TargetMode="External"/><Relationship Id="rId3" Type="http://schemas.openxmlformats.org/officeDocument/2006/relationships/hyperlink" Target="https://www.tgl.net.ru/files/bezopasno/139_fz.pdf" TargetMode="External"/><Relationship Id="rId7" Type="http://schemas.openxmlformats.org/officeDocument/2006/relationships/hyperlink" Target="https://www.tgl.net.ru/files/infosafety/pismo_115.pdf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tgl.net.ru/files/infosafety/pismo_52-165.pdf" TargetMode="External"/><Relationship Id="rId5" Type="http://schemas.openxmlformats.org/officeDocument/2006/relationships/hyperlink" Target="https://www.tgl.net.ru/files/infosafety/436fz.pdf" TargetMode="External"/><Relationship Id="rId4" Type="http://schemas.openxmlformats.org/officeDocument/2006/relationships/hyperlink" Target="https://www.tgl.net.ru/files/bezopasno/bez_met2015.pdf" TargetMode="External"/><Relationship Id="rId9" Type="http://schemas.openxmlformats.org/officeDocument/2006/relationships/hyperlink" Target="https://www.tgl.net.ru/files/infosafety/rek_fz_436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just.ru/nko/fedspisok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blocklist.rkn.gov.ru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etionline.com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7;&#1077;&#1088;&#1089;&#1086;&#1085;&#1072;&#1083;&#1100;&#1085;&#1099;&#1077;&#1076;&#1072;&#1085;&#1085;&#1099;&#1077;.&#1076;&#1077;&#1090;&#1080;/personalnye_dannye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ferunet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gainternet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d.s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516" y="3573016"/>
            <a:ext cx="8712968" cy="1470025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ИНФОРМАЦИОННАЯ БЕЗОПАСНОСТЬ </a:t>
            </a:r>
            <a:r>
              <a:rPr lang="ru-RU" dirty="0"/>
              <a:t>ДЕТЕЙ В ИНТЕРНЕТЕ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8" y="5445224"/>
            <a:ext cx="3779710" cy="11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20" y="674847"/>
            <a:ext cx="29575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577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5516" y="476672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САЙТ ДЛЯ УМНЫХ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РОДИТЕЛЕЙ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сайт предназначен для родителей – полное руководство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действию – это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полезная информация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защите детей в Интернете,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всевозможных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поисковых сервисах, созданных специально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и т.д.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340768"/>
            <a:ext cx="7031061" cy="529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6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539388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</a:t>
            </a:r>
            <a:r>
              <a:rPr lang="ru-RU" b="1" dirty="0" smtClean="0">
                <a:solidFill>
                  <a:srgbClr val="FF0000"/>
                </a:solidFill>
              </a:rPr>
              <a:t>рограммы, предлагающие </a:t>
            </a:r>
            <a:r>
              <a:rPr lang="ru-RU" b="1" dirty="0">
                <a:solidFill>
                  <a:srgbClr val="FF0000"/>
                </a:solidFill>
              </a:rPr>
              <a:t>функционал родительского контроля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908720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hlinkClick r:id="rId3"/>
              </a:rPr>
              <a:t>Система родительского контроля </a:t>
            </a:r>
            <a:r>
              <a:rPr lang="ru-RU" b="1" dirty="0" err="1">
                <a:hlinkClick r:id="rId3"/>
              </a:rPr>
              <a:t>SkyDNS</a:t>
            </a:r>
            <a:r>
              <a:rPr lang="ru-RU" dirty="0">
                <a:hlinkClick r:id="rId3"/>
              </a:rPr>
              <a:t> </a:t>
            </a:r>
            <a:r>
              <a:rPr lang="ru-RU" dirty="0"/>
              <a:t>защищает как отдельные компьютеры и мобильные устройства, так и всю домашнюю сеть через подключение к системе домашнего </a:t>
            </a:r>
            <a:r>
              <a:rPr lang="ru-RU" dirty="0" err="1"/>
              <a:t>Wi-Fi</a:t>
            </a:r>
            <a:r>
              <a:rPr lang="ru-RU" dirty="0"/>
              <a:t> роутера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916832"/>
            <a:ext cx="5841581" cy="478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76672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1" dirty="0" err="1">
                <a:hlinkClick r:id="rId3"/>
              </a:rPr>
              <a:t>KasperskySafe</a:t>
            </a:r>
            <a:r>
              <a:rPr lang="ru-RU" b="1" dirty="0">
                <a:hlinkClick r:id="rId3"/>
              </a:rPr>
              <a:t> </a:t>
            </a:r>
            <a:r>
              <a:rPr lang="ru-RU" b="1" dirty="0" err="1" smtClean="0">
                <a:hlinkClick r:id="rId3"/>
              </a:rPr>
              <a:t>Kids</a:t>
            </a:r>
            <a:r>
              <a:rPr lang="ru-RU" b="1" dirty="0" smtClean="0"/>
              <a:t> - </a:t>
            </a:r>
            <a:r>
              <a:rPr lang="ru-RU" dirty="0"/>
              <a:t>п</a:t>
            </a:r>
            <a:r>
              <a:rPr lang="ru-RU" dirty="0" smtClean="0"/>
              <a:t>омогает </a:t>
            </a:r>
            <a:r>
              <a:rPr lang="ru-RU" dirty="0"/>
              <a:t>детям безопасно исследовать цифровой мир на компьютерах и мобильных устройствах.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18563"/>
            <a:ext cx="6981003" cy="561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2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48" y="1190323"/>
            <a:ext cx="8165392" cy="55561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512" y="548680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Google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для родительского контроля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призванные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обеспечивать безопасность детей в Интернете.</a:t>
            </a:r>
          </a:p>
        </p:txBody>
      </p:sp>
    </p:spTree>
    <p:extLst>
      <p:ext uri="{BB962C8B-B14F-4D97-AF65-F5344CB8AC3E}">
        <p14:creationId xmlns:p14="http://schemas.microsoft.com/office/powerpoint/2010/main" val="126107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20" y="476672"/>
            <a:ext cx="88569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KinderGate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Родительский Контроль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это российский программный продукт, разработанный для домашних пользователей, школ, интернатов, библиотек и других образовательных учреждений.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KinderGate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Родительский Контроль обеспечивает фильтрацию опасных сайтов и позволяет обеспечить контроль использования интернета.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78002"/>
            <a:ext cx="7106220" cy="493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03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7524" y="908720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контроль действий ребенка в Интернете — несомненно, необходим, но он совершенно не гарантирует результат.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стороны, если ребенок, особенно достаточно сознательного возраста, или тем более подросток решит получить какую-нибудь информацию, наличие ограничителей на его устройствах ничего не изменит. Всегда найдется смартфон товарища либо компьютер соседа, да и традиционные каналы передачи информации никуда не делись — разговоры со сверстниками.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другой — родительский контроль помогает оградить детей от случайного доступа к ненужной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212790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028343"/>
            <a:ext cx="86409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Лучший способ защиты детей – правильное </a:t>
            </a:r>
            <a:r>
              <a:rPr lang="ru-RU" b="1" dirty="0" smtClean="0">
                <a:solidFill>
                  <a:srgbClr val="FF0000"/>
                </a:solidFill>
              </a:rPr>
              <a:t>воспитание!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• Научите </a:t>
            </a:r>
            <a:r>
              <a:rPr lang="ru-RU" dirty="0"/>
              <a:t>своего ребенка отличать хорошее от плохого. </a:t>
            </a:r>
            <a:endParaRPr lang="ru-RU" dirty="0" smtClean="0"/>
          </a:p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dirty="0"/>
              <a:t>• Объясните ему, как следует вести себя в той или иной ситуации. Предупрежден - значит </a:t>
            </a:r>
            <a:r>
              <a:rPr lang="ru-RU" dirty="0" smtClean="0"/>
              <a:t>вооружен</a:t>
            </a:r>
          </a:p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dirty="0"/>
              <a:t>• Помогайте ребенку решить его детские проблемы, даже если они вам кажутся пустяковыми. Он должен всегда чувствовать вашу поддержку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dirty="0"/>
              <a:t>• Все то, чему вы учите своего ребенка, вы должны подкреплять собственным примером, иначе от обучения будет мало пользы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* Дайте детям практические </a:t>
            </a:r>
            <a:r>
              <a:rPr lang="ru-RU" dirty="0"/>
              <a:t>рекомендации о том, как помочь юным пользователям оставаться в безопасности в киберпространстве и избежать существующих рисков. </a:t>
            </a:r>
          </a:p>
        </p:txBody>
      </p:sp>
    </p:spTree>
    <p:extLst>
      <p:ext uri="{BB962C8B-B14F-4D97-AF65-F5344CB8AC3E}">
        <p14:creationId xmlns:p14="http://schemas.microsoft.com/office/powerpoint/2010/main" val="378188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719"/>
            <a:ext cx="9144000" cy="646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49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05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9512" y="836712"/>
            <a:ext cx="849694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Российской Федерации от 28 июля 2012 г. N 139-ФЗ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"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О внесении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изменений в Федеральный закон "О защите детей от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информации, причиняющей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вред  их здоровью и развитию" и отдельные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законодательные акты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Российской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Федерации»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 РОССИИ от 28.04.2014 № ДЛ-115/03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«О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направлении методических материалов для обеспечения информационной безопасности детей при использовании ресурсов сети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Интернет»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29 декабря 2010 года г. № 436-ФЗ (в ред. Федеральных законов от 28.07.2012 N 139-ФЗ, от 05.04.2013 N 50-ФЗ, от 29.06.2013 N 135-ФЗ,от 02.07.2013 N 185-ФЗ, от 14.10.2014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"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О защите детей от информации, причиняющей вред их здоровью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развитию»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Минкомсвязи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14.08.2012 №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52-165/ВА "О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применении норм Федерального закона от 29 декабря 2010 г. № 436-ФЗ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"О защите детей от информации, причиняющей вред их здоровью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развитию»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28.04.2014 №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ДЛ-115/03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"О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направлении методических материалов для обеспечения информационной безопасности детей при использовании ресурсов сети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Интернет»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Минкомсвязи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16.06.2014 №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161"Об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утверждении требований к административным и организационным мерам, техническим и программно-аппаратным средствам защиты детей от информации, причиняющей вред их здоровью и (или) развитию"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(Зарегистрировано в Минюсте России 12.08.2014 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33555)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применению Федерального закона от 29 декабря 2010г. №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436-ФЗ "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защите детей от информации, причиняющей вред их здоровью и развитию" в отношении печатной (книжной) продукции"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(утв.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Минкомсвязи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22.01.2013 №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АВ-П17-53)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404664"/>
            <a:ext cx="59766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Нормативные документы</a:t>
            </a:r>
          </a:p>
        </p:txBody>
      </p:sp>
    </p:spTree>
    <p:extLst>
      <p:ext uri="{BB962C8B-B14F-4D97-AF65-F5344CB8AC3E}">
        <p14:creationId xmlns:p14="http://schemas.microsoft.com/office/powerpoint/2010/main" val="396187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290364" y="3841738"/>
            <a:ext cx="8784976" cy="218103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5460" y="1030432"/>
            <a:ext cx="8784976" cy="218103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3501008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4052" y="1196752"/>
            <a:ext cx="8784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Статьей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Федерального закона от 25.07.2002 № 114-ФЗ «О противодействии экстремистской деятельности», пунктом 7 Положения о Министерстве юстиции Российской Федерации, утвержденного Указом Президента Российской Федерации от 13.10.2004 № 1313, на Минюст России возложены функции по ведению, опубликованию и размещению в сети Интернет федерального списка экстремистских материалов.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4052" y="2518202"/>
            <a:ext cx="8654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hlinkClick r:id="rId3"/>
              </a:rPr>
              <a:t>http://</a:t>
            </a:r>
            <a:r>
              <a:rPr lang="ru-RU" dirty="0" smtClean="0">
                <a:hlinkClick r:id="rId3"/>
              </a:rPr>
              <a:t>www.minjust.ru/nko/fedspisok</a:t>
            </a:r>
            <a:r>
              <a:rPr lang="ru-RU" dirty="0"/>
              <a:t> </a:t>
            </a:r>
            <a:r>
              <a:rPr lang="ru-RU" dirty="0" smtClean="0"/>
              <a:t>- Федеральный </a:t>
            </a:r>
            <a:r>
              <a:rPr lang="ru-RU" dirty="0"/>
              <a:t>список экстремистских материалов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0364" y="3498186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 ограничения доступа к сайтам и (или) страницам сайтов сети «Интернет» в рамках исполнения иных положений Федерального закона от 27.07.2006 года № 149-ФЗ «Об информации, информационных технологиях и защите информации», рекомендуем воспользоваться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универсальным сервисом проверки ограничения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доступа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расположенный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службы по надзору в сфере связи, информационных технологий и массовых коммуникаций.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39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7948" y="620688"/>
            <a:ext cx="878497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Сайты для взрослых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Это ресурсы, которые связаны с вопросами интимных отношений и сексом. Наибольшую опасность представляют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порносайты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те, которые пропагандируют нездоровый секс, когда интимные отношения представлены в брутальной форме.</a:t>
            </a:r>
          </a:p>
          <a:p>
            <a:pPr algn="just"/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Запрещенная и нежелательная информация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Сюда относятся материалы о наркотиках, жестокости, расовой дискриминации, финансовых аферах и т. д. Иногда сложно определить такие сайты с первого взгляда, в этом и состоит их опасность.</a:t>
            </a:r>
          </a:p>
          <a:p>
            <a:pPr algn="just"/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игры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Их опасность состоит в том, что очень часто дети глубоко погружаются в виртуальный мир, вытащить из которого их непросто. Такие ситуации вредят психике ребенка, как и игры с сексуальным подтекстом, жестоким сюжетом.</a:t>
            </a:r>
          </a:p>
          <a:p>
            <a:pPr algn="just"/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Интернет-казино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Эти и подобные ресурсы развивают зависимость к азартным играм, трате больших сумм денег, тягу к воровству.</a:t>
            </a:r>
          </a:p>
          <a:p>
            <a:pPr algn="just"/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сети, ресурсы для общения, </a:t>
            </a:r>
            <a:r>
              <a:rPr lang="ru-RU" sz="1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интернет-ресурсы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знакомств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Они опасны тем, что ребенок может познакомиться с человеком, у которого криминальное прошлое, либо который имеет ярко выраженные криминальные намерения. Также в социальных сетях можно «напороться» на аферистов и извращенцев. Есть еще одна сторона медали. Ребенок может увлечься миром онлайн общения, заменяя им занятия спортом, прогулки на свежем воздухе, встречи с друзьями и даже учебу.</a:t>
            </a:r>
          </a:p>
          <a:p>
            <a:pPr algn="just"/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Мошенничество.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Аферисты очень часто привлекают детей к тому, чтобы выманить деньги. Ведь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становятся в их руках слепым орудием.</a:t>
            </a:r>
          </a:p>
          <a:p>
            <a:pPr algn="just"/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Фильмы ужасов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Всем известно, что детская психика неустойчива, поэтому просматривая страшные фильмы, ребенок может получить психологическую травму.</a:t>
            </a:r>
          </a:p>
          <a:p>
            <a:pPr algn="just"/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Секты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Заманить малыша в них могут как на улице, так и в сети. На первом этапе обычно ребенка приглашают посетить какой-то Интернет-ресурс, с информацией «поучающего характера». А это могут быть заповеди, техники, медитации, заклинания и другое. На втором – его приглашают лично побывать в секте, пройдя по определенному адресу.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369332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Каким опасностям могут подвергаться дети в сети?</a:t>
            </a:r>
          </a:p>
        </p:txBody>
      </p:sp>
    </p:spTree>
    <p:extLst>
      <p:ext uri="{BB962C8B-B14F-4D97-AF65-F5344CB8AC3E}">
        <p14:creationId xmlns:p14="http://schemas.microsoft.com/office/powerpoint/2010/main" val="59529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499937"/>
            <a:ext cx="88569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проект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«Дети онлайн»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первая в России общественная программа, целями которой является консультирование и оказание психологической помощи детям и подросткам, столкнувшимся со сложностями во время коммуникаций в Интернете, а также развитие навыков безопасного использования сети у детей, родителей и педагогов.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156989"/>
            <a:ext cx="6192688" cy="456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43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395" y="476672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hlinkClick r:id="rId3"/>
              </a:rPr>
              <a:t>Сайт  «Персональные данные. Дети», </a:t>
            </a:r>
            <a:r>
              <a:rPr lang="ru-RU" dirty="0" smtClean="0"/>
              <a:t>разработанный специалистами </a:t>
            </a:r>
            <a:r>
              <a:rPr lang="ru-RU" dirty="0" err="1" smtClean="0"/>
              <a:t>Роскомнадзора</a:t>
            </a:r>
            <a:r>
              <a:rPr lang="ru-RU" dirty="0" smtClean="0"/>
              <a:t>, предназначен   </a:t>
            </a:r>
            <a:r>
              <a:rPr lang="ru-RU" dirty="0"/>
              <a:t>не только для педагогов и родителей, которые хотят помочь детям понять важность конфиденциальности личной жизни при использовании цифровых технологий, но также для молодых людей, которые с легкостью и энтузиазмом используют среду Интернет.</a:t>
            </a:r>
          </a:p>
          <a:p>
            <a:pPr algn="just"/>
            <a:r>
              <a:rPr lang="ru-RU" dirty="0" smtClean="0"/>
              <a:t>Сайт помогает детям </a:t>
            </a:r>
            <a:r>
              <a:rPr lang="ru-RU" dirty="0"/>
              <a:t>понимать последствия, которые информационные технологии могут оказать на личную жизнь, и </a:t>
            </a:r>
            <a:r>
              <a:rPr lang="ru-RU" dirty="0" smtClean="0"/>
              <a:t>предоставляют инструменты </a:t>
            </a:r>
            <a:r>
              <a:rPr lang="ru-RU" dirty="0"/>
              <a:t>и информацию, необходимые для принятия решений в вопросах виртуальной жизни.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63" y="2924944"/>
            <a:ext cx="8784976" cy="369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05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476672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hlinkClick r:id="rId3"/>
              </a:rPr>
              <a:t>Сайт «Центр </a:t>
            </a:r>
            <a:r>
              <a:rPr lang="ru-RU" b="1" dirty="0">
                <a:hlinkClick r:id="rId3"/>
              </a:rPr>
              <a:t>Безопасного Интернета в </a:t>
            </a:r>
            <a:r>
              <a:rPr lang="ru-RU" b="1" dirty="0" smtClean="0">
                <a:hlinkClick r:id="rId3"/>
              </a:rPr>
              <a:t>России»  </a:t>
            </a:r>
            <a:r>
              <a:rPr lang="ru-RU" dirty="0" smtClean="0"/>
              <a:t>посвящен </a:t>
            </a:r>
            <a:r>
              <a:rPr lang="ru-RU" dirty="0"/>
              <a:t>проблеме безопасной, корректной и комфортной работы в Интернете. А конкретнее </a:t>
            </a:r>
            <a:r>
              <a:rPr lang="ru-RU" dirty="0" smtClean="0"/>
              <a:t>– Интернет-угрозам </a:t>
            </a:r>
            <a:r>
              <a:rPr lang="ru-RU" dirty="0"/>
              <a:t>и эффективным </a:t>
            </a:r>
            <a:r>
              <a:rPr lang="ru-RU" dirty="0" smtClean="0"/>
              <a:t>противодействиям </a:t>
            </a:r>
            <a:r>
              <a:rPr lang="ru-RU" dirty="0"/>
              <a:t>им в отношении пользователей</a:t>
            </a:r>
            <a:r>
              <a:rPr lang="ru-RU" dirty="0" smtClean="0"/>
              <a:t>. </a:t>
            </a:r>
          </a:p>
          <a:p>
            <a:pPr algn="just"/>
            <a:r>
              <a:rPr lang="ru-RU" dirty="0"/>
              <a:t>Центр безопасного Интернета в России является уполномоченным российским членом Европейской сети Центров безопасного Интернета (</a:t>
            </a:r>
            <a:r>
              <a:rPr lang="ru-RU" dirty="0" err="1"/>
              <a:t>Insafe</a:t>
            </a:r>
            <a:r>
              <a:rPr lang="ru-RU" dirty="0"/>
              <a:t>), действующей в рамках </a:t>
            </a:r>
            <a:r>
              <a:rPr lang="ru-RU" dirty="0" err="1"/>
              <a:t>Safer</a:t>
            </a:r>
            <a:r>
              <a:rPr lang="ru-RU" dirty="0"/>
              <a:t> </a:t>
            </a:r>
            <a:r>
              <a:rPr lang="ru-RU" dirty="0" err="1"/>
              <a:t>Internet</a:t>
            </a:r>
            <a:r>
              <a:rPr lang="ru-RU" dirty="0"/>
              <a:t> </a:t>
            </a:r>
            <a:r>
              <a:rPr lang="ru-RU" dirty="0" err="1"/>
              <a:t>Programme</a:t>
            </a:r>
            <a:r>
              <a:rPr lang="ru-RU" dirty="0"/>
              <a:t> Европейской Комиссии и объединяющей национальные Центры безопасного Интернета стран ЕС и России.</a:t>
            </a:r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372" y="2489305"/>
            <a:ext cx="5369892" cy="417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6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836" y="404664"/>
            <a:ext cx="90156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Лига безопасного интернета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крупнейшая и наиболее авторитетная в России организация, созданная для противодействия распространению опасного контента во всемирной сети. Лига безопасного интернета была учреждена в 2011 году при поддержке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Минкомсвязи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РФ, МВД РФ, Комитета Госдумы РФ по вопросам семьи женщин и детей. Попечительский совет Лиги возглавляет помощник Президента Российской Федерации Игорь Щеголев.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создания сайта - искоренение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опасного контента путем самоорганизации профессионального сообщества, участников интернет-рынка и рядовых пользователей.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488" y="1953158"/>
            <a:ext cx="5940152" cy="468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1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5516" y="456548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hlinkClick r:id="rId3"/>
              </a:rPr>
              <a:t>Сайт «Фонд </a:t>
            </a:r>
            <a:r>
              <a:rPr lang="ru-RU" b="1" dirty="0">
                <a:hlinkClick r:id="rId3"/>
              </a:rPr>
              <a:t>развития </a:t>
            </a:r>
            <a:r>
              <a:rPr lang="ru-RU" b="1" dirty="0" smtClean="0">
                <a:hlinkClick r:id="rId3"/>
              </a:rPr>
              <a:t>Интернет»  </a:t>
            </a:r>
            <a:r>
              <a:rPr lang="ru-RU" dirty="0" smtClean="0"/>
              <a:t>-  информация </a:t>
            </a:r>
            <a:r>
              <a:rPr lang="ru-RU" dirty="0"/>
              <a:t>о проектах, конкурсах, конференциях и др. по компьютерной безопасности и безопасности Интернета. Проекты, реализуемые Фондом, направлены на содействие развитию Интернета, как безопасного пространства для детей и подростков, на формирование способности и готовности представителей разных поколений в полной мере использовать все возможности современных цифровых технологий.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210874"/>
            <a:ext cx="6695364" cy="453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1245</Words>
  <Application>Microsoft Office PowerPoint</Application>
  <PresentationFormat>Экран (4:3)</PresentationFormat>
  <Paragraphs>56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ИНФОРМАЦИОННАЯ БЕЗОПАСНОСТЬ ДЕТЕЙ В ИНТЕРНЕТЕ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ИНФОРМАЦИОННАЯ БЕЗОПАСНОСТЬ ДЕТЕЙ В ИНТЕРНЕТЕ</dc:title>
  <dc:creator>Вологодская Ольга Владимировна</dc:creator>
  <cp:lastModifiedBy>Пользователь Windows</cp:lastModifiedBy>
  <cp:revision>18</cp:revision>
  <dcterms:created xsi:type="dcterms:W3CDTF">2018-04-20T12:44:26Z</dcterms:created>
  <dcterms:modified xsi:type="dcterms:W3CDTF">2020-01-14T12:59:50Z</dcterms:modified>
</cp:coreProperties>
</file>